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9" r:id="rId3"/>
    <p:sldId id="280" r:id="rId4"/>
    <p:sldId id="300" r:id="rId5"/>
    <p:sldId id="301" r:id="rId6"/>
    <p:sldId id="299" r:id="rId7"/>
    <p:sldId id="281" r:id="rId8"/>
    <p:sldId id="282" r:id="rId9"/>
    <p:sldId id="283" r:id="rId10"/>
    <p:sldId id="284" r:id="rId11"/>
    <p:sldId id="285" r:id="rId12"/>
    <p:sldId id="286" r:id="rId13"/>
    <p:sldId id="298" r:id="rId14"/>
    <p:sldId id="257" r:id="rId15"/>
    <p:sldId id="287" r:id="rId16"/>
    <p:sldId id="292" r:id="rId17"/>
    <p:sldId id="293" r:id="rId18"/>
    <p:sldId id="294" r:id="rId19"/>
    <p:sldId id="295" r:id="rId20"/>
    <p:sldId id="288" r:id="rId21"/>
    <p:sldId id="289" r:id="rId22"/>
    <p:sldId id="290" r:id="rId23"/>
    <p:sldId id="291" r:id="rId24"/>
    <p:sldId id="296" r:id="rId25"/>
    <p:sldId id="29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0000FF"/>
    <a:srgbClr val="663300"/>
    <a:srgbClr val="463300"/>
    <a:srgbClr val="F8F8F8"/>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868" autoAdjust="0"/>
  </p:normalViewPr>
  <p:slideViewPr>
    <p:cSldViewPr>
      <p:cViewPr>
        <p:scale>
          <a:sx n="51" d="100"/>
          <a:sy n="51" d="100"/>
        </p:scale>
        <p:origin x="624" y="2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762740830"/>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4164587389"/>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1651592266"/>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453389514"/>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08FBAE-7511-4924-BC20-295086EFA7A8}" type="datetimeFigureOut">
              <a:rPr lang="en-US" smtClean="0"/>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1701972245"/>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08FBAE-7511-4924-BC20-295086EFA7A8}" type="datetimeFigureOut">
              <a:rPr lang="en-US" smtClean="0"/>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4226038048"/>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08FBAE-7511-4924-BC20-295086EFA7A8}" type="datetimeFigureOut">
              <a:rPr lang="en-US" smtClean="0"/>
              <a:t>7/10/2013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455994972"/>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08FBAE-7511-4924-BC20-295086EFA7A8}" type="datetimeFigureOut">
              <a:rPr lang="en-US" smtClean="0"/>
              <a:t>7/10/2013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712438081"/>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8FBAE-7511-4924-BC20-295086EFA7A8}" type="datetimeFigureOut">
              <a:rPr lang="en-US" smtClean="0"/>
              <a:t>7/10/2013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564404298"/>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8FBAE-7511-4924-BC20-295086EFA7A8}" type="datetimeFigureOut">
              <a:rPr lang="en-US" smtClean="0"/>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1876958984"/>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8FBAE-7511-4924-BC20-295086EFA7A8}" type="datetimeFigureOut">
              <a:rPr lang="en-US" smtClean="0"/>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AF057-84B0-4F3D-98EE-E5C7A66F4A86}" type="slidenum">
              <a:rPr lang="en-US" smtClean="0"/>
              <a:t>‹#›</a:t>
            </a:fld>
            <a:endParaRPr lang="en-US"/>
          </a:p>
        </p:txBody>
      </p:sp>
    </p:spTree>
    <p:extLst>
      <p:ext uri="{BB962C8B-B14F-4D97-AF65-F5344CB8AC3E}">
        <p14:creationId xmlns:p14="http://schemas.microsoft.com/office/powerpoint/2010/main" val="1993883847"/>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8FBAE-7511-4924-BC20-295086EFA7A8}" type="datetimeFigureOut">
              <a:rPr lang="en-US" smtClean="0"/>
              <a:t>7/10/2013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AF057-84B0-4F3D-98EE-E5C7A66F4A86}" type="slidenum">
              <a:rPr lang="en-US" smtClean="0"/>
              <a:t>‹#›</a:t>
            </a:fld>
            <a:endParaRPr lang="en-US"/>
          </a:p>
        </p:txBody>
      </p:sp>
    </p:spTree>
    <p:extLst>
      <p:ext uri="{BB962C8B-B14F-4D97-AF65-F5344CB8AC3E}">
        <p14:creationId xmlns:p14="http://schemas.microsoft.com/office/powerpoint/2010/main" val="1446260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3691058" y="708259"/>
            <a:ext cx="4781478" cy="5451035"/>
            <a:chOff x="3289609" y="1045921"/>
            <a:chExt cx="5740484" cy="6544332"/>
          </a:xfrm>
        </p:grpSpPr>
        <p:sp>
          <p:nvSpPr>
            <p:cNvPr id="34" name="Isosceles Triangle 33"/>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3" descr="C:\Users\Ken\AppData\Local\Microsoft\Windows\Temporary Internet Files\Content.IE5\T5T34V6U\MC900433863[1].pn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76200" y="1219200"/>
            <a:ext cx="1219200" cy="121920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5"/>
          <p:cNvGrpSpPr>
            <a:grpSpLocks noChangeAspect="1"/>
          </p:cNvGrpSpPr>
          <p:nvPr/>
        </p:nvGrpSpPr>
        <p:grpSpPr bwMode="auto">
          <a:xfrm>
            <a:off x="228600" y="76200"/>
            <a:ext cx="990600" cy="1141772"/>
            <a:chOff x="2074" y="1231"/>
            <a:chExt cx="1612" cy="1858"/>
          </a:xfrm>
        </p:grpSpPr>
        <p:sp>
          <p:nvSpPr>
            <p:cNvPr id="9"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996600"/>
                </a:solidFill>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582C00"/>
                </a:solidFill>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2" name="TextBox 31"/>
          <p:cNvSpPr txBox="1"/>
          <p:nvPr/>
        </p:nvSpPr>
        <p:spPr>
          <a:xfrm>
            <a:off x="1149144" y="146869"/>
            <a:ext cx="6547055" cy="2308324"/>
          </a:xfrm>
          <a:prstGeom prst="rect">
            <a:avLst/>
          </a:prstGeom>
          <a:noFill/>
        </p:spPr>
        <p:txBody>
          <a:bodyPr wrap="square" rtlCol="0">
            <a:spAutoFit/>
          </a:bodyPr>
          <a:lstStyle/>
          <a:p>
            <a:r>
              <a:rPr lang="en-US" sz="2400" b="1" dirty="0" smtClean="0">
                <a:solidFill>
                  <a:srgbClr val="663300"/>
                </a:solidFill>
                <a:effectLst>
                  <a:outerShdw blurRad="50800" dist="38100" dir="2700000" algn="tl" rotWithShape="0">
                    <a:schemeClr val="bg1">
                      <a:alpha val="40000"/>
                    </a:schemeClr>
                  </a:outerShdw>
                </a:effectLst>
                <a:latin typeface="Viner Hand ITC" pitchFamily="66" charset="0"/>
              </a:rPr>
              <a:t>A CD of this message will be available (free of charge) immediately following today's message</a:t>
            </a:r>
          </a:p>
          <a:p>
            <a:endParaRPr lang="en-US" sz="2400" b="1" dirty="0" smtClean="0">
              <a:solidFill>
                <a:srgbClr val="663300"/>
              </a:solidFill>
              <a:effectLst>
                <a:outerShdw blurRad="50800" dist="38100" dir="2700000" algn="tl" rotWithShape="0">
                  <a:schemeClr val="bg1">
                    <a:alpha val="40000"/>
                  </a:schemeClr>
                </a:outerShdw>
              </a:effectLst>
              <a:latin typeface="Viner Hand ITC" pitchFamily="66" charset="0"/>
            </a:endParaRPr>
          </a:p>
          <a:p>
            <a:r>
              <a:rPr lang="en-US" sz="2400" b="1" dirty="0" smtClean="0">
                <a:solidFill>
                  <a:srgbClr val="663300"/>
                </a:solidFill>
                <a:effectLst>
                  <a:outerShdw blurRad="50800" dist="38100" dir="2700000" algn="tl" rotWithShape="0">
                    <a:schemeClr val="bg1">
                      <a:alpha val="40000"/>
                    </a:schemeClr>
                  </a:outerShdw>
                </a:effectLst>
                <a:latin typeface="Viner Hand ITC" pitchFamily="66" charset="0"/>
              </a:rPr>
              <a:t>This message will be available via podcast later this week at calvaryokc.com</a:t>
            </a:r>
            <a:endParaRPr lang="en-US" sz="2400" b="1" dirty="0">
              <a:solidFill>
                <a:srgbClr val="663300"/>
              </a:solidFill>
              <a:effectLst>
                <a:outerShdw blurRad="50800" dist="38100" dir="2700000" algn="tl" rotWithShape="0">
                  <a:schemeClr val="bg1">
                    <a:alpha val="40000"/>
                  </a:schemeClr>
                </a:outerShdw>
              </a:effectLst>
              <a:latin typeface="Viner Hand ITC" pitchFamily="66" charset="0"/>
            </a:endParaRPr>
          </a:p>
        </p:txBody>
      </p:sp>
      <p:pic>
        <p:nvPicPr>
          <p:cNvPr id="38" name="Picture 6"/>
          <p:cNvPicPr>
            <a:picLocks noChangeAspect="1" noChangeArrowheads="1"/>
          </p:cNvPicPr>
          <p:nvPr/>
        </p:nvPicPr>
        <p:blipFill>
          <a:blip r:embed="rId4"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39" name="TextBox 38"/>
          <p:cNvSpPr txBox="1"/>
          <p:nvPr/>
        </p:nvSpPr>
        <p:spPr>
          <a:xfrm>
            <a:off x="1676308" y="2760081"/>
            <a:ext cx="8731623" cy="1446550"/>
          </a:xfrm>
          <a:prstGeom prst="rect">
            <a:avLst/>
          </a:prstGeom>
          <a:noFill/>
        </p:spPr>
        <p:txBody>
          <a:bodyPr wrap="square" rtlCol="0">
            <a:spAutoFit/>
          </a:bodyPr>
          <a:lstStyle/>
          <a:p>
            <a:pPr algn="ctr"/>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40" name="TextBox 39"/>
          <p:cNvSpPr txBox="1"/>
          <p:nvPr/>
        </p:nvSpPr>
        <p:spPr>
          <a:xfrm>
            <a:off x="4834124" y="3800636"/>
            <a:ext cx="332492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spTree>
    <p:extLst>
      <p:ext uri="{BB962C8B-B14F-4D97-AF65-F5344CB8AC3E}">
        <p14:creationId xmlns:p14="http://schemas.microsoft.com/office/powerpoint/2010/main" val="1915803475"/>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1077218"/>
          </a:xfrm>
          <a:prstGeom prst="rect">
            <a:avLst/>
          </a:prstGeom>
          <a:noFill/>
        </p:spPr>
        <p:txBody>
          <a:bodyPr wrap="square" rtlCol="0">
            <a:spAutoFit/>
          </a:bodyPr>
          <a:lstStyle/>
          <a:p>
            <a:pPr algn="ctr"/>
            <a:r>
              <a:rPr lang="en-US" sz="3200" dirty="0">
                <a:solidFill>
                  <a:srgbClr val="993300"/>
                </a:solidFill>
              </a:rPr>
              <a:t>Others May, But You Cannot</a:t>
            </a:r>
          </a:p>
          <a:p>
            <a:pPr algn="ctr"/>
            <a:r>
              <a:rPr lang="en-US" sz="3200" dirty="0">
                <a:solidFill>
                  <a:srgbClr val="993300"/>
                </a:solidFill>
              </a:rPr>
              <a:t>by G. D. Watson </a:t>
            </a:r>
            <a:endParaRPr lang="en-US" sz="3200" dirty="0">
              <a:solidFill>
                <a:srgbClr val="993300"/>
              </a:solidFill>
              <a:latin typeface="+mj-lt"/>
            </a:endParaRPr>
          </a:p>
        </p:txBody>
      </p:sp>
      <p:sp>
        <p:nvSpPr>
          <p:cNvPr id="7" name="TextBox 6"/>
          <p:cNvSpPr txBox="1"/>
          <p:nvPr/>
        </p:nvSpPr>
        <p:spPr>
          <a:xfrm>
            <a:off x="381000" y="2310825"/>
            <a:ext cx="11427178" cy="4401205"/>
          </a:xfrm>
          <a:prstGeom prst="rect">
            <a:avLst/>
          </a:prstGeom>
          <a:noFill/>
        </p:spPr>
        <p:txBody>
          <a:bodyPr wrap="square" rtlCol="0">
            <a:spAutoFit/>
          </a:bodyPr>
          <a:lstStyle/>
          <a:p>
            <a:r>
              <a:rPr lang="en-US" sz="2800" dirty="0"/>
              <a:t>The Lord may let others be honored and put forward, and keep you hidden in obscurity, because He wants to produce some choice fragrant fruit for His coming glory, which can only be produced in the shade. He may let others be great, but keep you small. He may let others do a work for Him and get the credit for it, but He will make you work and toil on without knowing how much you are doing; and then to make your work still more precious He may let others get credit for the work which you have done, and thus make YOUR REWARD TEN </a:t>
            </a:r>
            <a:r>
              <a:rPr lang="en-US" sz="2800" dirty="0" smtClean="0"/>
              <a:t>TIMES</a:t>
            </a:r>
          </a:p>
          <a:p>
            <a:r>
              <a:rPr lang="en-US" sz="2800" dirty="0" smtClean="0"/>
              <a:t>GREATER </a:t>
            </a:r>
            <a:r>
              <a:rPr lang="en-US" sz="2800" dirty="0"/>
              <a:t>WHEN JESUS COMES. </a:t>
            </a:r>
          </a:p>
        </p:txBody>
      </p:sp>
    </p:spTree>
    <p:extLst>
      <p:ext uri="{BB962C8B-B14F-4D97-AF65-F5344CB8AC3E}">
        <p14:creationId xmlns:p14="http://schemas.microsoft.com/office/powerpoint/2010/main" val="1964564473"/>
      </p:ext>
    </p:extLst>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1077218"/>
          </a:xfrm>
          <a:prstGeom prst="rect">
            <a:avLst/>
          </a:prstGeom>
          <a:noFill/>
        </p:spPr>
        <p:txBody>
          <a:bodyPr wrap="square" rtlCol="0">
            <a:spAutoFit/>
          </a:bodyPr>
          <a:lstStyle/>
          <a:p>
            <a:pPr algn="ctr"/>
            <a:r>
              <a:rPr lang="en-US" sz="3200" dirty="0">
                <a:solidFill>
                  <a:srgbClr val="993300"/>
                </a:solidFill>
              </a:rPr>
              <a:t>Others May, But You Cannot</a:t>
            </a:r>
          </a:p>
          <a:p>
            <a:pPr algn="ctr"/>
            <a:r>
              <a:rPr lang="en-US" sz="3200" dirty="0">
                <a:solidFill>
                  <a:srgbClr val="993300"/>
                </a:solidFill>
              </a:rPr>
              <a:t>by G. D. Watson </a:t>
            </a:r>
            <a:endParaRPr lang="en-US" sz="3200" dirty="0">
              <a:solidFill>
                <a:srgbClr val="993300"/>
              </a:solidFill>
              <a:latin typeface="+mj-lt"/>
            </a:endParaRPr>
          </a:p>
        </p:txBody>
      </p:sp>
      <p:sp>
        <p:nvSpPr>
          <p:cNvPr id="7" name="TextBox 6"/>
          <p:cNvSpPr txBox="1"/>
          <p:nvPr/>
        </p:nvSpPr>
        <p:spPr>
          <a:xfrm>
            <a:off x="381000" y="2310825"/>
            <a:ext cx="11427178" cy="4401205"/>
          </a:xfrm>
          <a:prstGeom prst="rect">
            <a:avLst/>
          </a:prstGeom>
          <a:noFill/>
        </p:spPr>
        <p:txBody>
          <a:bodyPr wrap="square" rtlCol="0">
            <a:spAutoFit/>
          </a:bodyPr>
          <a:lstStyle/>
          <a:p>
            <a:r>
              <a:rPr lang="en-US" sz="2800" dirty="0"/>
              <a:t>The Holy Spirit will put a strict watch over you, with a jealous love, and will rebuke you for little words and feelings or for wasting your time, which other Christians never feel distressed over. So make up your mind that God is an Infinitely Sovereign Being, and has a right to do as He pleases with His own. He may not explain to you a thousand things which puzzle your reason in His dealings with you, but if you absolutely sell yourself to be His love slave, He will wrap you up in Jealous Love, and bestow upon you many blessings which come only to those who are in </a:t>
            </a:r>
            <a:r>
              <a:rPr lang="en-US" sz="2800" dirty="0" smtClean="0"/>
              <a:t>the</a:t>
            </a:r>
          </a:p>
          <a:p>
            <a:r>
              <a:rPr lang="en-US" sz="2800" dirty="0" smtClean="0"/>
              <a:t>inner </a:t>
            </a:r>
            <a:r>
              <a:rPr lang="en-US" sz="2800" dirty="0"/>
              <a:t>circle. </a:t>
            </a:r>
          </a:p>
        </p:txBody>
      </p:sp>
    </p:spTree>
    <p:extLst>
      <p:ext uri="{BB962C8B-B14F-4D97-AF65-F5344CB8AC3E}">
        <p14:creationId xmlns:p14="http://schemas.microsoft.com/office/powerpoint/2010/main" val="2977264639"/>
      </p:ext>
    </p:extLst>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1077218"/>
          </a:xfrm>
          <a:prstGeom prst="rect">
            <a:avLst/>
          </a:prstGeom>
          <a:noFill/>
        </p:spPr>
        <p:txBody>
          <a:bodyPr wrap="square" rtlCol="0">
            <a:spAutoFit/>
          </a:bodyPr>
          <a:lstStyle/>
          <a:p>
            <a:pPr algn="ctr"/>
            <a:r>
              <a:rPr lang="en-US" sz="3200" dirty="0">
                <a:solidFill>
                  <a:srgbClr val="993300"/>
                </a:solidFill>
              </a:rPr>
              <a:t>Others May, But You Cannot</a:t>
            </a:r>
          </a:p>
          <a:p>
            <a:pPr algn="ctr"/>
            <a:r>
              <a:rPr lang="en-US" sz="3200" dirty="0">
                <a:solidFill>
                  <a:srgbClr val="993300"/>
                </a:solidFill>
              </a:rPr>
              <a:t>by G. D. Watson </a:t>
            </a:r>
            <a:endParaRPr lang="en-US" sz="3200" dirty="0">
              <a:solidFill>
                <a:srgbClr val="993300"/>
              </a:solidFill>
              <a:latin typeface="+mj-lt"/>
            </a:endParaRPr>
          </a:p>
        </p:txBody>
      </p:sp>
      <p:sp>
        <p:nvSpPr>
          <p:cNvPr id="7" name="TextBox 6"/>
          <p:cNvSpPr txBox="1"/>
          <p:nvPr/>
        </p:nvSpPr>
        <p:spPr>
          <a:xfrm>
            <a:off x="381000" y="2310825"/>
            <a:ext cx="11427178" cy="3970318"/>
          </a:xfrm>
          <a:prstGeom prst="rect">
            <a:avLst/>
          </a:prstGeom>
          <a:noFill/>
        </p:spPr>
        <p:txBody>
          <a:bodyPr wrap="square" rtlCol="0">
            <a:spAutoFit/>
          </a:bodyPr>
          <a:lstStyle/>
          <a:p>
            <a:r>
              <a:rPr lang="en-US" sz="2800" dirty="0"/>
              <a:t>Settle it forever, then that you are to DEAL DIRECTLY WITH THE HOLY SPIRIT, and that He is to have the privilege of tying your tongue, or chaining your hand, or closing your eyes, in ways that He does not seem to use with others. Now, when you are so possessed with the living God that you are, in your secret heart, pleased and delighted over this PECULIAR, PERSONAL, PRIVATE, JEALOUS GUARDIANSHIP AND MANAGEMENT OF THE HOLY SPIRIT OVER YOUR LIFE, then you will have found the vestibule of Heaven.</a:t>
            </a:r>
          </a:p>
        </p:txBody>
      </p:sp>
    </p:spTree>
    <p:extLst>
      <p:ext uri="{BB962C8B-B14F-4D97-AF65-F5344CB8AC3E}">
        <p14:creationId xmlns:p14="http://schemas.microsoft.com/office/powerpoint/2010/main" val="634582737"/>
      </p:ext>
    </p:extLst>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2631152347"/>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584775"/>
          </a:xfrm>
          <a:prstGeom prst="rect">
            <a:avLst/>
          </a:prstGeom>
          <a:noFill/>
        </p:spPr>
        <p:txBody>
          <a:bodyPr wrap="square" rtlCol="0">
            <a:spAutoFit/>
          </a:bodyPr>
          <a:lstStyle/>
          <a:p>
            <a:r>
              <a:rPr lang="en-US" sz="3200" dirty="0">
                <a:solidFill>
                  <a:srgbClr val="993300"/>
                </a:solidFill>
              </a:rPr>
              <a:t>Rebel</a:t>
            </a:r>
            <a:r>
              <a:rPr lang="en-US" sz="3200" dirty="0"/>
              <a:t> ~ KJV, </a:t>
            </a:r>
            <a:r>
              <a:rPr lang="en-US" sz="3200" dirty="0">
                <a:solidFill>
                  <a:srgbClr val="993300"/>
                </a:solidFill>
              </a:rPr>
              <a:t>man of Belial</a:t>
            </a:r>
          </a:p>
        </p:txBody>
      </p:sp>
    </p:spTree>
    <p:extLst>
      <p:ext uri="{BB962C8B-B14F-4D97-AF65-F5344CB8AC3E}">
        <p14:creationId xmlns:p14="http://schemas.microsoft.com/office/powerpoint/2010/main" val="830023781"/>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1075695452"/>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1077218"/>
          </a:xfrm>
          <a:prstGeom prst="rect">
            <a:avLst/>
          </a:prstGeom>
          <a:noFill/>
        </p:spPr>
        <p:txBody>
          <a:bodyPr wrap="square" rtlCol="0">
            <a:spAutoFit/>
          </a:bodyPr>
          <a:lstStyle/>
          <a:p>
            <a:r>
              <a:rPr lang="en-US" sz="3200" dirty="0"/>
              <a:t>Prov. 6:16-19 ~ </a:t>
            </a:r>
            <a:r>
              <a:rPr lang="en-US" sz="3200" baseline="30000" dirty="0"/>
              <a:t>16</a:t>
            </a:r>
            <a:r>
              <a:rPr lang="en-US" sz="3200" dirty="0"/>
              <a:t> </a:t>
            </a:r>
            <a:r>
              <a:rPr lang="en-US" sz="3200" dirty="0">
                <a:solidFill>
                  <a:srgbClr val="993300"/>
                </a:solidFill>
              </a:rPr>
              <a:t>These six things the Lord hates,</a:t>
            </a:r>
          </a:p>
          <a:p>
            <a:r>
              <a:rPr lang="en-US" sz="3200" dirty="0">
                <a:solidFill>
                  <a:srgbClr val="993300"/>
                </a:solidFill>
              </a:rPr>
              <a:t>Yes, seven are an abomination to Him:</a:t>
            </a:r>
          </a:p>
        </p:txBody>
      </p:sp>
      <p:sp>
        <p:nvSpPr>
          <p:cNvPr id="7" name="TextBox 6"/>
          <p:cNvSpPr txBox="1"/>
          <p:nvPr/>
        </p:nvSpPr>
        <p:spPr>
          <a:xfrm>
            <a:off x="406052" y="2263056"/>
            <a:ext cx="11401778" cy="1569660"/>
          </a:xfrm>
          <a:prstGeom prst="rect">
            <a:avLst/>
          </a:prstGeom>
          <a:noFill/>
        </p:spPr>
        <p:txBody>
          <a:bodyPr wrap="square" rtlCol="0">
            <a:spAutoFit/>
          </a:bodyPr>
          <a:lstStyle/>
          <a:p>
            <a:r>
              <a:rPr lang="en-US" sz="3200" baseline="30000" dirty="0"/>
              <a:t>17</a:t>
            </a:r>
            <a:r>
              <a:rPr lang="en-US" sz="3200" dirty="0"/>
              <a:t> </a:t>
            </a:r>
            <a:r>
              <a:rPr lang="en-US" sz="3200" dirty="0">
                <a:solidFill>
                  <a:srgbClr val="993300"/>
                </a:solidFill>
              </a:rPr>
              <a:t>A proud look,</a:t>
            </a:r>
          </a:p>
          <a:p>
            <a:r>
              <a:rPr lang="en-US" sz="3200" dirty="0">
                <a:solidFill>
                  <a:srgbClr val="993300"/>
                </a:solidFill>
              </a:rPr>
              <a:t>A lying tongue,</a:t>
            </a:r>
          </a:p>
          <a:p>
            <a:r>
              <a:rPr lang="en-US" sz="3200" dirty="0">
                <a:solidFill>
                  <a:srgbClr val="993300"/>
                </a:solidFill>
              </a:rPr>
              <a:t>Hands that shed innocent blood,</a:t>
            </a:r>
          </a:p>
        </p:txBody>
      </p:sp>
      <p:sp>
        <p:nvSpPr>
          <p:cNvPr id="8" name="TextBox 7"/>
          <p:cNvSpPr txBox="1"/>
          <p:nvPr/>
        </p:nvSpPr>
        <p:spPr>
          <a:xfrm>
            <a:off x="405704" y="3746326"/>
            <a:ext cx="11401778" cy="1077218"/>
          </a:xfrm>
          <a:prstGeom prst="rect">
            <a:avLst/>
          </a:prstGeom>
          <a:noFill/>
        </p:spPr>
        <p:txBody>
          <a:bodyPr wrap="square" rtlCol="0">
            <a:spAutoFit/>
          </a:bodyPr>
          <a:lstStyle/>
          <a:p>
            <a:r>
              <a:rPr lang="en-US" sz="3200" baseline="30000" dirty="0"/>
              <a:t>18</a:t>
            </a:r>
            <a:r>
              <a:rPr lang="en-US" sz="3200" dirty="0"/>
              <a:t> </a:t>
            </a:r>
            <a:r>
              <a:rPr lang="en-US" sz="3200" dirty="0">
                <a:solidFill>
                  <a:srgbClr val="993300"/>
                </a:solidFill>
              </a:rPr>
              <a:t>A heart that devises wicked plans,</a:t>
            </a:r>
          </a:p>
          <a:p>
            <a:r>
              <a:rPr lang="en-US" sz="3200" dirty="0">
                <a:solidFill>
                  <a:srgbClr val="993300"/>
                </a:solidFill>
              </a:rPr>
              <a:t>Feet that are swift in running to evil,</a:t>
            </a:r>
          </a:p>
        </p:txBody>
      </p:sp>
      <p:sp>
        <p:nvSpPr>
          <p:cNvPr id="9" name="TextBox 8"/>
          <p:cNvSpPr txBox="1"/>
          <p:nvPr/>
        </p:nvSpPr>
        <p:spPr>
          <a:xfrm>
            <a:off x="407096" y="4774504"/>
            <a:ext cx="11401778" cy="1077218"/>
          </a:xfrm>
          <a:prstGeom prst="rect">
            <a:avLst/>
          </a:prstGeom>
          <a:noFill/>
        </p:spPr>
        <p:txBody>
          <a:bodyPr wrap="square" rtlCol="0">
            <a:spAutoFit/>
          </a:bodyPr>
          <a:lstStyle/>
          <a:p>
            <a:r>
              <a:rPr lang="en-US" sz="3200" baseline="30000" dirty="0"/>
              <a:t>19</a:t>
            </a:r>
            <a:r>
              <a:rPr lang="en-US" sz="3200" dirty="0"/>
              <a:t> </a:t>
            </a:r>
            <a:r>
              <a:rPr lang="en-US" sz="3200" dirty="0">
                <a:solidFill>
                  <a:srgbClr val="993300"/>
                </a:solidFill>
              </a:rPr>
              <a:t>A false witness who speaks lies,	</a:t>
            </a:r>
          </a:p>
          <a:p>
            <a:r>
              <a:rPr lang="en-US" sz="3200" dirty="0">
                <a:solidFill>
                  <a:srgbClr val="993300"/>
                </a:solidFill>
              </a:rPr>
              <a:t>And one who sows discord among brethren.</a:t>
            </a:r>
          </a:p>
        </p:txBody>
      </p:sp>
    </p:spTree>
    <p:extLst>
      <p:ext uri="{BB962C8B-B14F-4D97-AF65-F5344CB8AC3E}">
        <p14:creationId xmlns:p14="http://schemas.microsoft.com/office/powerpoint/2010/main" val="3785394105"/>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1840924710"/>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2554545"/>
          </a:xfrm>
          <a:prstGeom prst="rect">
            <a:avLst/>
          </a:prstGeom>
          <a:noFill/>
        </p:spPr>
        <p:txBody>
          <a:bodyPr wrap="square" rtlCol="0">
            <a:spAutoFit/>
          </a:bodyPr>
          <a:lstStyle/>
          <a:p>
            <a:r>
              <a:rPr lang="en-US" sz="3200" dirty="0" smtClean="0">
                <a:solidFill>
                  <a:srgbClr val="993300"/>
                </a:solidFill>
              </a:rPr>
              <a:t>Adam Clarke ~ </a:t>
            </a:r>
            <a:r>
              <a:rPr lang="en-US" sz="3200" dirty="0" smtClean="0"/>
              <a:t>"He could not well divorce them; he could not punish them, as they were not in the transgression; he could not more be familiar with them, because they had been defiled by his son; and to have married them to other men might have been dangerous to the state."</a:t>
            </a:r>
            <a:endParaRPr lang="en-US" sz="3200" dirty="0"/>
          </a:p>
        </p:txBody>
      </p:sp>
    </p:spTree>
    <p:extLst>
      <p:ext uri="{BB962C8B-B14F-4D97-AF65-F5344CB8AC3E}">
        <p14:creationId xmlns:p14="http://schemas.microsoft.com/office/powerpoint/2010/main" val="2768568838"/>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186748427"/>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3539430"/>
          </a:xfrm>
          <a:prstGeom prst="rect">
            <a:avLst/>
          </a:prstGeom>
          <a:noFill/>
        </p:spPr>
        <p:txBody>
          <a:bodyPr wrap="square" rtlCol="0">
            <a:spAutoFit/>
          </a:bodyPr>
          <a:lstStyle/>
          <a:p>
            <a:r>
              <a:rPr lang="en-US" sz="3200" dirty="0">
                <a:solidFill>
                  <a:srgbClr val="993300"/>
                </a:solidFill>
              </a:rPr>
              <a:t>C. H. Spurgeon ~ </a:t>
            </a:r>
            <a:r>
              <a:rPr lang="en-US" sz="3200" dirty="0"/>
              <a:t>"If your dear ones are dead you cannot restore them to life by your unbelief; and if they still survive, it will be a pity to be downcast and unbelieving when there is no occasion for it. 'Your strength is to sit still.' Remember that you are a Christian, and a Christian is expected to be more self-possessed than those who have no God to fly to."</a:t>
            </a:r>
            <a:endParaRPr lang="en-US" sz="3200" dirty="0">
              <a:solidFill>
                <a:srgbClr val="993300"/>
              </a:solidFill>
              <a:latin typeface="+mj-lt"/>
            </a:endParaRPr>
          </a:p>
        </p:txBody>
      </p:sp>
    </p:spTree>
    <p:extLst>
      <p:ext uri="{BB962C8B-B14F-4D97-AF65-F5344CB8AC3E}">
        <p14:creationId xmlns:p14="http://schemas.microsoft.com/office/powerpoint/2010/main" val="2307573643"/>
      </p:ext>
    </p:extLst>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16" name="TextBox 15"/>
          <p:cNvSpPr txBox="1"/>
          <p:nvPr/>
        </p:nvSpPr>
        <p:spPr>
          <a:xfrm>
            <a:off x="398159" y="1284982"/>
            <a:ext cx="11401778" cy="1077218"/>
          </a:xfrm>
          <a:prstGeom prst="rect">
            <a:avLst/>
          </a:prstGeom>
          <a:noFill/>
        </p:spPr>
        <p:txBody>
          <a:bodyPr wrap="square" rtlCol="0">
            <a:spAutoFit/>
          </a:bodyPr>
          <a:lstStyle/>
          <a:p>
            <a:r>
              <a:rPr lang="en-US" sz="3200" dirty="0"/>
              <a:t>NLT ~ </a:t>
            </a:r>
            <a:r>
              <a:rPr lang="en-US" sz="3200" dirty="0" smtClean="0">
                <a:solidFill>
                  <a:srgbClr val="993300"/>
                </a:solidFill>
              </a:rPr>
              <a:t>As he stepped forward to greet Amasa, he secretly slipped the dagger from its sheath.</a:t>
            </a:r>
            <a:endParaRPr lang="en-US" sz="3200" dirty="0">
              <a:solidFill>
                <a:srgbClr val="993300"/>
              </a:solidFill>
            </a:endParaRPr>
          </a:p>
        </p:txBody>
      </p:sp>
    </p:spTree>
    <p:extLst>
      <p:ext uri="{BB962C8B-B14F-4D97-AF65-F5344CB8AC3E}">
        <p14:creationId xmlns:p14="http://schemas.microsoft.com/office/powerpoint/2010/main" val="1688438303"/>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2617400419"/>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584775"/>
          </a:xfrm>
          <a:prstGeom prst="rect">
            <a:avLst/>
          </a:prstGeom>
          <a:noFill/>
        </p:spPr>
        <p:txBody>
          <a:bodyPr wrap="square" rtlCol="0">
            <a:spAutoFit/>
          </a:bodyPr>
          <a:lstStyle/>
          <a:p>
            <a:r>
              <a:rPr lang="en-US" sz="3200" i="1" dirty="0">
                <a:solidFill>
                  <a:srgbClr val="993300"/>
                </a:solidFill>
              </a:rPr>
              <a:t>Are</a:t>
            </a:r>
            <a:r>
              <a:rPr lang="en-US" sz="3200" dirty="0">
                <a:solidFill>
                  <a:srgbClr val="993300"/>
                </a:solidFill>
              </a:rPr>
              <a:t> you in health </a:t>
            </a:r>
            <a:r>
              <a:rPr lang="en-US" sz="3200" dirty="0"/>
              <a:t>~ literally, </a:t>
            </a:r>
            <a:r>
              <a:rPr lang="en-US" sz="3200" b="1" i="1" dirty="0">
                <a:solidFill>
                  <a:srgbClr val="993300"/>
                </a:solidFill>
                <a:latin typeface="Times New Roman" panose="02020603050405020304" pitchFamily="18" charset="0"/>
                <a:cs typeface="Times New Roman" panose="02020603050405020304" pitchFamily="18" charset="0"/>
              </a:rPr>
              <a:t>shalom</a:t>
            </a:r>
            <a:endParaRPr lang="en-US" sz="3200" b="1" dirty="0">
              <a:solidFill>
                <a:srgbClr val="99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6381903"/>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1209322270"/>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2554545"/>
          </a:xfrm>
          <a:prstGeom prst="rect">
            <a:avLst/>
          </a:prstGeom>
          <a:noFill/>
        </p:spPr>
        <p:txBody>
          <a:bodyPr wrap="square" rtlCol="0">
            <a:spAutoFit/>
          </a:bodyPr>
          <a:lstStyle/>
          <a:p>
            <a:r>
              <a:rPr lang="en-US" sz="3200" dirty="0"/>
              <a:t>Deut. 20:10-11 ~ </a:t>
            </a:r>
            <a:r>
              <a:rPr lang="en-US" sz="3200" baseline="30000" dirty="0"/>
              <a:t>10</a:t>
            </a:r>
            <a:r>
              <a:rPr lang="en-US" sz="3200" dirty="0"/>
              <a:t> </a:t>
            </a:r>
            <a:r>
              <a:rPr lang="en-US" sz="3200" dirty="0">
                <a:solidFill>
                  <a:srgbClr val="993300"/>
                </a:solidFill>
              </a:rPr>
              <a:t>When you go near a city to fight against it, then proclaim an offer of peace to it. </a:t>
            </a:r>
            <a:r>
              <a:rPr lang="en-US" sz="3200" baseline="30000" dirty="0"/>
              <a:t>11</a:t>
            </a:r>
            <a:r>
              <a:rPr lang="en-US" sz="3200" dirty="0"/>
              <a:t> </a:t>
            </a:r>
            <a:r>
              <a:rPr lang="en-US" sz="3200" dirty="0">
                <a:solidFill>
                  <a:srgbClr val="993300"/>
                </a:solidFill>
              </a:rPr>
              <a:t>And it shall be that if they accept your offer of peace, and open to you, then all the people who are found in it shall be placed under tribute to you, and serve you.</a:t>
            </a:r>
          </a:p>
        </p:txBody>
      </p:sp>
    </p:spTree>
    <p:extLst>
      <p:ext uri="{BB962C8B-B14F-4D97-AF65-F5344CB8AC3E}">
        <p14:creationId xmlns:p14="http://schemas.microsoft.com/office/powerpoint/2010/main" val="1458126484"/>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521592606"/>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1334248961"/>
      </p:ext>
    </p:extLst>
  </p:cSld>
  <p:clrMapOvr>
    <a:masterClrMapping/>
  </p:clrMapOvr>
  <mc:AlternateContent xmlns:mc="http://schemas.openxmlformats.org/markup-compatibility/2006" xmlns:p14="http://schemas.microsoft.com/office/powerpoint/2010/main">
    <mc:Choice Requires="p14">
      <p:transition spd="slow" p14:dur="1250" advClick="0">
        <p:fade/>
      </p:transition>
    </mc:Choice>
    <mc:Fallback xmlns="">
      <p:transition spd="slow"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a:t>
            </a:r>
            <a:r>
              <a:rPr lang="en-US" sz="8800" dirty="0" smtClean="0">
                <a:solidFill>
                  <a:srgbClr val="663300"/>
                </a:solidFill>
                <a:latin typeface="Mitzvah" pitchFamily="2" charset="0"/>
                <a:cs typeface="Lucida Sans Unicode" panose="020B0602030504020204" pitchFamily="34" charset="0"/>
              </a:rPr>
              <a:t>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246269">
            <a:off x="1362747" y="1469468"/>
            <a:ext cx="3810000" cy="4474953"/>
          </a:xfrm>
          <a:prstGeom prst="rect">
            <a:avLst/>
          </a:prstGeom>
          <a:effectLst>
            <a:softEdge rad="127000"/>
          </a:effec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40000">
            <a:off x="6175840" y="1493963"/>
            <a:ext cx="3532245" cy="4597190"/>
          </a:xfrm>
          <a:prstGeom prst="rect">
            <a:avLst/>
          </a:prstGeom>
          <a:effectLst>
            <a:softEdge rad="127000"/>
          </a:effectLst>
        </p:spPr>
      </p:pic>
    </p:spTree>
    <p:extLst>
      <p:ext uri="{BB962C8B-B14F-4D97-AF65-F5344CB8AC3E}">
        <p14:creationId xmlns:p14="http://schemas.microsoft.com/office/powerpoint/2010/main" val="2847652358"/>
      </p:ext>
    </p:extLst>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val="3152400432"/>
      </p:ext>
    </p:extLst>
  </p:cSld>
  <p:clrMapOvr>
    <a:masterClrMapping/>
  </p:clrMapOvr>
  <mc:AlternateContent xmlns:mc="http://schemas.openxmlformats.org/markup-compatibility/2006">
    <mc:Choice xmlns:p14="http://schemas.microsoft.com/office/powerpoint/2010/main"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1077218"/>
          </a:xfrm>
          <a:prstGeom prst="rect">
            <a:avLst/>
          </a:prstGeom>
          <a:noFill/>
        </p:spPr>
        <p:txBody>
          <a:bodyPr wrap="square" rtlCol="0">
            <a:spAutoFit/>
          </a:bodyPr>
          <a:lstStyle/>
          <a:p>
            <a:pPr algn="ctr"/>
            <a:r>
              <a:rPr lang="en-US" sz="3200" dirty="0">
                <a:solidFill>
                  <a:srgbClr val="993300"/>
                </a:solidFill>
              </a:rPr>
              <a:t>Others May, But You Cannot</a:t>
            </a:r>
          </a:p>
          <a:p>
            <a:pPr algn="ctr"/>
            <a:r>
              <a:rPr lang="en-US" sz="3200" dirty="0">
                <a:solidFill>
                  <a:srgbClr val="993300"/>
                </a:solidFill>
              </a:rPr>
              <a:t>by G. D. Watson </a:t>
            </a:r>
            <a:endParaRPr lang="en-US" sz="3200" dirty="0">
              <a:solidFill>
                <a:srgbClr val="993300"/>
              </a:solidFill>
              <a:latin typeface="+mj-lt"/>
            </a:endParaRPr>
          </a:p>
        </p:txBody>
      </p:sp>
      <p:sp>
        <p:nvSpPr>
          <p:cNvPr id="7" name="TextBox 6"/>
          <p:cNvSpPr txBox="1"/>
          <p:nvPr/>
        </p:nvSpPr>
        <p:spPr>
          <a:xfrm>
            <a:off x="381000" y="2310825"/>
            <a:ext cx="11427178" cy="3046988"/>
          </a:xfrm>
          <a:prstGeom prst="rect">
            <a:avLst/>
          </a:prstGeom>
          <a:noFill/>
        </p:spPr>
        <p:txBody>
          <a:bodyPr wrap="square" rtlCol="0">
            <a:spAutoFit/>
          </a:bodyPr>
          <a:lstStyle/>
          <a:p>
            <a:r>
              <a:rPr lang="en-US" sz="3200"/>
              <a:t>If God has called you to be really like Jesus He will draw you into a life of crucifixion and humility, and put upon you such demands of obedience, that you will not be able to follow other people, or measure yourself by other Christians, and in many ways He will seem to let other people do things which He will not let you do.</a:t>
            </a:r>
          </a:p>
        </p:txBody>
      </p:sp>
    </p:spTree>
    <p:extLst>
      <p:ext uri="{BB962C8B-B14F-4D97-AF65-F5344CB8AC3E}">
        <p14:creationId xmlns:p14="http://schemas.microsoft.com/office/powerpoint/2010/main" val="2252268495"/>
      </p:ext>
    </p:extLst>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1077218"/>
          </a:xfrm>
          <a:prstGeom prst="rect">
            <a:avLst/>
          </a:prstGeom>
          <a:noFill/>
        </p:spPr>
        <p:txBody>
          <a:bodyPr wrap="square" rtlCol="0">
            <a:spAutoFit/>
          </a:bodyPr>
          <a:lstStyle/>
          <a:p>
            <a:pPr algn="ctr"/>
            <a:r>
              <a:rPr lang="en-US" sz="3200" dirty="0">
                <a:solidFill>
                  <a:srgbClr val="993300"/>
                </a:solidFill>
              </a:rPr>
              <a:t>Others May, But You Cannot</a:t>
            </a:r>
          </a:p>
          <a:p>
            <a:pPr algn="ctr"/>
            <a:r>
              <a:rPr lang="en-US" sz="3200" dirty="0">
                <a:solidFill>
                  <a:srgbClr val="993300"/>
                </a:solidFill>
              </a:rPr>
              <a:t>by G. D. Watson </a:t>
            </a:r>
            <a:endParaRPr lang="en-US" sz="3200" dirty="0">
              <a:solidFill>
                <a:srgbClr val="993300"/>
              </a:solidFill>
              <a:latin typeface="+mj-lt"/>
            </a:endParaRPr>
          </a:p>
        </p:txBody>
      </p:sp>
      <p:sp>
        <p:nvSpPr>
          <p:cNvPr id="7" name="TextBox 6"/>
          <p:cNvSpPr txBox="1"/>
          <p:nvPr/>
        </p:nvSpPr>
        <p:spPr>
          <a:xfrm>
            <a:off x="381000" y="2310825"/>
            <a:ext cx="11427178" cy="2554545"/>
          </a:xfrm>
          <a:prstGeom prst="rect">
            <a:avLst/>
          </a:prstGeom>
          <a:noFill/>
        </p:spPr>
        <p:txBody>
          <a:bodyPr wrap="square" rtlCol="0">
            <a:spAutoFit/>
          </a:bodyPr>
          <a:lstStyle/>
          <a:p>
            <a:r>
              <a:rPr lang="en-US" sz="3200" dirty="0"/>
              <a:t>Other Christians and ministers who seem very religious and useful, may push themselves, pull wires, and work schemes to carry out their plans, but you cannot do it, and if you attempt it, you will meet with such failure and rebuke from the Lord as to make you sorely penitent. </a:t>
            </a:r>
          </a:p>
        </p:txBody>
      </p:sp>
    </p:spTree>
    <p:extLst>
      <p:ext uri="{BB962C8B-B14F-4D97-AF65-F5344CB8AC3E}">
        <p14:creationId xmlns:p14="http://schemas.microsoft.com/office/powerpoint/2010/main" val="3913618647"/>
      </p:ext>
    </p:extLst>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1077218"/>
          </a:xfrm>
          <a:prstGeom prst="rect">
            <a:avLst/>
          </a:prstGeom>
          <a:noFill/>
        </p:spPr>
        <p:txBody>
          <a:bodyPr wrap="square" rtlCol="0">
            <a:spAutoFit/>
          </a:bodyPr>
          <a:lstStyle/>
          <a:p>
            <a:pPr algn="ctr"/>
            <a:r>
              <a:rPr lang="en-US" sz="3200" dirty="0">
                <a:solidFill>
                  <a:srgbClr val="993300"/>
                </a:solidFill>
              </a:rPr>
              <a:t>Others May, But You Cannot</a:t>
            </a:r>
          </a:p>
          <a:p>
            <a:pPr algn="ctr"/>
            <a:r>
              <a:rPr lang="en-US" sz="3200" dirty="0">
                <a:solidFill>
                  <a:srgbClr val="993300"/>
                </a:solidFill>
              </a:rPr>
              <a:t>by G. D. Watson </a:t>
            </a:r>
            <a:endParaRPr lang="en-US" sz="3200" dirty="0">
              <a:solidFill>
                <a:srgbClr val="993300"/>
              </a:solidFill>
              <a:latin typeface="+mj-lt"/>
            </a:endParaRPr>
          </a:p>
        </p:txBody>
      </p:sp>
      <p:sp>
        <p:nvSpPr>
          <p:cNvPr id="7" name="TextBox 6"/>
          <p:cNvSpPr txBox="1"/>
          <p:nvPr/>
        </p:nvSpPr>
        <p:spPr>
          <a:xfrm>
            <a:off x="381000" y="2310825"/>
            <a:ext cx="11427178" cy="2554545"/>
          </a:xfrm>
          <a:prstGeom prst="rect">
            <a:avLst/>
          </a:prstGeom>
          <a:noFill/>
        </p:spPr>
        <p:txBody>
          <a:bodyPr wrap="square" rtlCol="0">
            <a:spAutoFit/>
          </a:bodyPr>
          <a:lstStyle/>
          <a:p>
            <a:r>
              <a:rPr lang="en-US" sz="3200" dirty="0"/>
              <a:t>Others may boast of themselves, of their work, of their successes, of their writings, but the Holy Spirit will not allow you to do any such thing, and if you begin it, He will lead you into some deep mortification that will make you despise yourself and all your good works. </a:t>
            </a:r>
          </a:p>
        </p:txBody>
      </p:sp>
    </p:spTree>
    <p:extLst>
      <p:ext uri="{BB962C8B-B14F-4D97-AF65-F5344CB8AC3E}">
        <p14:creationId xmlns:p14="http://schemas.microsoft.com/office/powerpoint/2010/main" val="2322749836"/>
      </p:ext>
    </p:extLst>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19-20</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1077218"/>
          </a:xfrm>
          <a:prstGeom prst="rect">
            <a:avLst/>
          </a:prstGeom>
          <a:noFill/>
        </p:spPr>
        <p:txBody>
          <a:bodyPr wrap="square" rtlCol="0">
            <a:spAutoFit/>
          </a:bodyPr>
          <a:lstStyle/>
          <a:p>
            <a:pPr algn="ctr"/>
            <a:r>
              <a:rPr lang="en-US" sz="3200" dirty="0">
                <a:solidFill>
                  <a:srgbClr val="993300"/>
                </a:solidFill>
              </a:rPr>
              <a:t>Others May, But You Cannot</a:t>
            </a:r>
          </a:p>
          <a:p>
            <a:pPr algn="ctr"/>
            <a:r>
              <a:rPr lang="en-US" sz="3200" dirty="0">
                <a:solidFill>
                  <a:srgbClr val="993300"/>
                </a:solidFill>
              </a:rPr>
              <a:t>by G. D. Watson </a:t>
            </a:r>
            <a:endParaRPr lang="en-US" sz="3200" dirty="0">
              <a:solidFill>
                <a:srgbClr val="993300"/>
              </a:solidFill>
              <a:latin typeface="+mj-lt"/>
            </a:endParaRPr>
          </a:p>
        </p:txBody>
      </p:sp>
      <p:sp>
        <p:nvSpPr>
          <p:cNvPr id="7" name="TextBox 6"/>
          <p:cNvSpPr txBox="1"/>
          <p:nvPr/>
        </p:nvSpPr>
        <p:spPr>
          <a:xfrm>
            <a:off x="381000" y="2310825"/>
            <a:ext cx="11427178" cy="3046988"/>
          </a:xfrm>
          <a:prstGeom prst="rect">
            <a:avLst/>
          </a:prstGeom>
          <a:noFill/>
        </p:spPr>
        <p:txBody>
          <a:bodyPr wrap="square" rtlCol="0">
            <a:spAutoFit/>
          </a:bodyPr>
          <a:lstStyle/>
          <a:p>
            <a:r>
              <a:rPr lang="en-US" sz="3200" dirty="0"/>
              <a:t>Others may be allowed to succeed in making money, or may have a legacy left to them, but it is likely God will keep you poor, because He wants you to have something far better than gold, namely, a helpless dependence upon Him, that He may have the privilege of supplying your needs day by day out of an unseen treasury. </a:t>
            </a:r>
            <a:r>
              <a:rPr lang="en-US" sz="3200" dirty="0" smtClean="0"/>
              <a:t> </a:t>
            </a:r>
            <a:endParaRPr lang="en-US" sz="3200" dirty="0"/>
          </a:p>
        </p:txBody>
      </p:sp>
    </p:spTree>
    <p:extLst>
      <p:ext uri="{BB962C8B-B14F-4D97-AF65-F5344CB8AC3E}">
        <p14:creationId xmlns:p14="http://schemas.microsoft.com/office/powerpoint/2010/main" val="3255653287"/>
      </p:ext>
    </p:extLst>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2 Samuel">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2 Samuel">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_Samuel_01-02.pptx" id="{30D21457-94B7-4E61-A806-22CF15C3DB50}" vid="{851F1056-163A-4EAF-92CA-0D311A7F25B4}"/>
    </a:ext>
  </a:extLst>
</a:theme>
</file>

<file path=docProps/app.xml><?xml version="1.0" encoding="utf-8"?>
<Properties xmlns="http://schemas.openxmlformats.org/officeDocument/2006/extended-properties" xmlns:vt="http://schemas.openxmlformats.org/officeDocument/2006/docPropsVTypes">
  <Template>2_Samuel</Template>
  <TotalTime>285</TotalTime>
  <Words>1088</Words>
  <Application>Microsoft Office PowerPoint</Application>
  <PresentationFormat>Widescreen</PresentationFormat>
  <Paragraphs>91</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Eras Demi ITC</vt:lpstr>
      <vt:lpstr>Lucida Sans Unicode</vt:lpstr>
      <vt:lpstr>Mitzvah</vt:lpstr>
      <vt:lpstr>Times New Roman</vt:lpstr>
      <vt:lpstr>Viner Hand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10</cp:revision>
  <dcterms:created xsi:type="dcterms:W3CDTF">2013-07-09T19:28:50Z</dcterms:created>
  <dcterms:modified xsi:type="dcterms:W3CDTF">2013-07-10T22:20:52Z</dcterms:modified>
</cp:coreProperties>
</file>